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306" r:id="rId3"/>
    <p:sldId id="257" r:id="rId4"/>
    <p:sldId id="274" r:id="rId5"/>
    <p:sldId id="309" r:id="rId6"/>
    <p:sldId id="268" r:id="rId7"/>
    <p:sldId id="270" r:id="rId8"/>
    <p:sldId id="272" r:id="rId9"/>
    <p:sldId id="273" r:id="rId10"/>
    <p:sldId id="302" r:id="rId11"/>
    <p:sldId id="303" r:id="rId12"/>
    <p:sldId id="304" r:id="rId13"/>
    <p:sldId id="311" r:id="rId14"/>
    <p:sldId id="275" r:id="rId15"/>
    <p:sldId id="308" r:id="rId16"/>
    <p:sldId id="261" r:id="rId17"/>
    <p:sldId id="258" r:id="rId18"/>
    <p:sldId id="312" r:id="rId19"/>
    <p:sldId id="278" r:id="rId20"/>
    <p:sldId id="279" r:id="rId21"/>
    <p:sldId id="283" r:id="rId22"/>
    <p:sldId id="314" r:id="rId23"/>
    <p:sldId id="315" r:id="rId24"/>
    <p:sldId id="286" r:id="rId25"/>
    <p:sldId id="292" r:id="rId26"/>
    <p:sldId id="313" r:id="rId27"/>
    <p:sldId id="317" r:id="rId28"/>
    <p:sldId id="293" r:id="rId29"/>
    <p:sldId id="294" r:id="rId30"/>
    <p:sldId id="296" r:id="rId31"/>
    <p:sldId id="316" r:id="rId32"/>
    <p:sldId id="318" r:id="rId33"/>
    <p:sldId id="319" r:id="rId34"/>
    <p:sldId id="320" r:id="rId35"/>
    <p:sldId id="321" r:id="rId36"/>
    <p:sldId id="322" r:id="rId37"/>
    <p:sldId id="323" r:id="rId38"/>
    <p:sldId id="300" r:id="rId39"/>
    <p:sldId id="324" r:id="rId40"/>
    <p:sldId id="262" r:id="rId41"/>
    <p:sldId id="325" r:id="rId42"/>
    <p:sldId id="327" r:id="rId43"/>
    <p:sldId id="329" r:id="rId44"/>
    <p:sldId id="328" r:id="rId45"/>
    <p:sldId id="330" r:id="rId46"/>
    <p:sldId id="326" r:id="rId47"/>
    <p:sldId id="260" r:id="rId48"/>
    <p:sldId id="307"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1128"/>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2521" autoAdjust="0"/>
  </p:normalViewPr>
  <p:slideViewPr>
    <p:cSldViewPr snapToGrid="0">
      <p:cViewPr varScale="1">
        <p:scale>
          <a:sx n="92" d="100"/>
          <a:sy n="92" d="100"/>
        </p:scale>
        <p:origin x="1230" y="84"/>
      </p:cViewPr>
      <p:guideLst/>
    </p:cSldViewPr>
  </p:slideViewPr>
  <p:notesTextViewPr>
    <p:cViewPr>
      <p:scale>
        <a:sx n="1" d="1"/>
        <a:sy n="1" d="1"/>
      </p:scale>
      <p:origin x="0" y="0"/>
    </p:cViewPr>
  </p:notesTextViewPr>
  <p:sorterViewPr>
    <p:cViewPr>
      <p:scale>
        <a:sx n="100" d="100"/>
        <a:sy n="100" d="100"/>
      </p:scale>
      <p:origin x="0" y="-72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38CC26-BBB5-4211-AC3C-3FD59C46D9BB}" type="datetimeFigureOut">
              <a:rPr lang="en-US" smtClean="0"/>
              <a:t>2/9/2019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119F98-53FA-4623-82A0-E9AFFB49FC5D}" type="slidenum">
              <a:rPr lang="en-US" smtClean="0"/>
              <a:t>‹#›</a:t>
            </a:fld>
            <a:endParaRPr lang="en-US"/>
          </a:p>
        </p:txBody>
      </p:sp>
    </p:spTree>
    <p:extLst>
      <p:ext uri="{BB962C8B-B14F-4D97-AF65-F5344CB8AC3E}">
        <p14:creationId xmlns:p14="http://schemas.microsoft.com/office/powerpoint/2010/main" val="3222357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 Ted Talk was shared with several business groups at Kohler, and is now updated to be shared outside with the world.</a:t>
            </a:r>
          </a:p>
          <a:p>
            <a:r>
              <a:rPr lang="en-US" dirty="0"/>
              <a:t>Created and originally presented by Douglas Diemel, Innovator | Staff Engineer for Kohler’s Smart Home Group</a:t>
            </a:r>
          </a:p>
          <a:p>
            <a:r>
              <a:rPr lang="en-US" dirty="0"/>
              <a:t>Questions or comments please email or message me anytime</a:t>
            </a:r>
          </a:p>
        </p:txBody>
      </p:sp>
      <p:sp>
        <p:nvSpPr>
          <p:cNvPr id="4" name="Slide Number Placeholder 3"/>
          <p:cNvSpPr>
            <a:spLocks noGrp="1"/>
          </p:cNvSpPr>
          <p:nvPr>
            <p:ph type="sldNum" sz="quarter" idx="10"/>
          </p:nvPr>
        </p:nvSpPr>
        <p:spPr/>
        <p:txBody>
          <a:bodyPr/>
          <a:lstStyle/>
          <a:p>
            <a:fld id="{0C119F98-53FA-4623-82A0-E9AFFB49FC5D}" type="slidenum">
              <a:rPr lang="en-US" smtClean="0"/>
              <a:t>1</a:t>
            </a:fld>
            <a:endParaRPr lang="en-US"/>
          </a:p>
        </p:txBody>
      </p:sp>
    </p:spTree>
    <p:extLst>
      <p:ext uri="{BB962C8B-B14F-4D97-AF65-F5344CB8AC3E}">
        <p14:creationId xmlns:p14="http://schemas.microsoft.com/office/powerpoint/2010/main" val="599774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me,</a:t>
            </a:r>
            <a:r>
              <a:rPr lang="en-US" baseline="0" dirty="0"/>
              <a:t> </a:t>
            </a:r>
            <a:r>
              <a:rPr lang="en-US" dirty="0"/>
              <a:t>I am a huge fan of innovation, and I feel blessed</a:t>
            </a:r>
            <a:r>
              <a:rPr lang="en-US" baseline="0" dirty="0"/>
              <a:t> to work at a company who’s CEO is passionate about “Living on the Leading Edge of Design and Technology. But beyond David Kohler, many of our managers promote this same desire to be more innovative and to better use our time to push more visionary projects forward.</a:t>
            </a:r>
          </a:p>
          <a:p>
            <a:endParaRPr lang="en-US" baseline="0" dirty="0"/>
          </a:p>
          <a:p>
            <a:r>
              <a:rPr lang="en-US" baseline="0" dirty="0"/>
              <a:t>Recently I was asked how I get time to work on creative projects (those fun, visionary projects that are beyond my normal day-to-day activities). This is a great question, and one that many of my co-workers seem to be struggling with. Which gets me to the WHY I am presenting today.  I believe many of us have the desire to be more innovative, but we just get too busy with our day job… </a:t>
            </a:r>
          </a:p>
        </p:txBody>
      </p:sp>
      <p:sp>
        <p:nvSpPr>
          <p:cNvPr id="4" name="Slide Number Placeholder 3"/>
          <p:cNvSpPr>
            <a:spLocks noGrp="1"/>
          </p:cNvSpPr>
          <p:nvPr>
            <p:ph type="sldNum" sz="quarter" idx="10"/>
          </p:nvPr>
        </p:nvSpPr>
        <p:spPr/>
        <p:txBody>
          <a:bodyPr/>
          <a:lstStyle/>
          <a:p>
            <a:fld id="{0C119F98-53FA-4623-82A0-E9AFFB49FC5D}" type="slidenum">
              <a:rPr lang="en-US" smtClean="0"/>
              <a:t>2</a:t>
            </a:fld>
            <a:endParaRPr lang="en-US" dirty="0"/>
          </a:p>
        </p:txBody>
      </p:sp>
    </p:spTree>
    <p:extLst>
      <p:ext uri="{BB962C8B-B14F-4D97-AF65-F5344CB8AC3E}">
        <p14:creationId xmlns:p14="http://schemas.microsoft.com/office/powerpoint/2010/main" val="1131884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a:t>
            </a:r>
            <a:r>
              <a:rPr lang="en-US" baseline="0" dirty="0"/>
              <a:t> goals of this short conversation:</a:t>
            </a:r>
          </a:p>
          <a:p>
            <a:pPr marL="171450" indent="-171450">
              <a:buFontTx/>
              <a:buChar char="-"/>
            </a:pPr>
            <a:endParaRPr lang="en-US" baseline="0" dirty="0"/>
          </a:p>
          <a:p>
            <a:pPr marL="171450" indent="-171450">
              <a:buFontTx/>
              <a:buChar char="-"/>
            </a:pPr>
            <a:r>
              <a:rPr lang="en-US" baseline="0" dirty="0"/>
              <a:t>I would really like this presentation to help all of us be more successful, and to be more creative.</a:t>
            </a:r>
          </a:p>
          <a:p>
            <a:pPr marL="171450" indent="-171450">
              <a:buFontTx/>
              <a:buChar char="-"/>
            </a:pPr>
            <a:r>
              <a:rPr lang="en-US" baseline="0" dirty="0"/>
              <a:t>To give you a recipe so that you can talk to your manager about how you can physically carve out 10% of your time to do something where you add the most value. For me that is innovation, but for you it may be something else.</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3</a:t>
            </a:fld>
            <a:endParaRPr lang="en-US" dirty="0"/>
          </a:p>
        </p:txBody>
      </p:sp>
    </p:spTree>
    <p:extLst>
      <p:ext uri="{BB962C8B-B14F-4D97-AF65-F5344CB8AC3E}">
        <p14:creationId xmlns:p14="http://schemas.microsoft.com/office/powerpoint/2010/main" val="1750806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begin, a few disclaimers</a:t>
            </a:r>
          </a:p>
          <a:p>
            <a:pPr marL="171450" indent="-171450">
              <a:buFontTx/>
              <a:buChar char="-"/>
            </a:pPr>
            <a:r>
              <a:rPr lang="en-US" dirty="0"/>
              <a:t>I will cover a lot of information quickly, so</a:t>
            </a:r>
            <a:r>
              <a:rPr lang="en-US" baseline="0" dirty="0"/>
              <a:t> please email me if you want a copy of this presentation</a:t>
            </a:r>
          </a:p>
          <a:p>
            <a:pPr marL="171450" indent="-171450">
              <a:buFontTx/>
              <a:buChar char="-"/>
            </a:pPr>
            <a:r>
              <a:rPr lang="en-US" baseline="0" dirty="0"/>
              <a:t>None of this is original to me. It is either information I have read over the years, or been taught to me by mentors</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4</a:t>
            </a:fld>
            <a:endParaRPr lang="en-US" dirty="0"/>
          </a:p>
        </p:txBody>
      </p:sp>
    </p:spTree>
    <p:extLst>
      <p:ext uri="{BB962C8B-B14F-4D97-AF65-F5344CB8AC3E}">
        <p14:creationId xmlns:p14="http://schemas.microsoft.com/office/powerpoint/2010/main" val="2809184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a:t>
            </a:r>
            <a:r>
              <a:rPr lang="en-US" baseline="0" dirty="0"/>
              <a:t> we get more innovative</a:t>
            </a:r>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5</a:t>
            </a:fld>
            <a:endParaRPr lang="en-US" dirty="0"/>
          </a:p>
        </p:txBody>
      </p:sp>
    </p:spTree>
    <p:extLst>
      <p:ext uri="{BB962C8B-B14F-4D97-AF65-F5344CB8AC3E}">
        <p14:creationId xmlns:p14="http://schemas.microsoft.com/office/powerpoint/2010/main" val="2951470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Measure it.  What gets measured gets done</a:t>
            </a:r>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6</a:t>
            </a:fld>
            <a:endParaRPr lang="en-US" dirty="0"/>
          </a:p>
        </p:txBody>
      </p:sp>
    </p:spTree>
    <p:extLst>
      <p:ext uri="{BB962C8B-B14F-4D97-AF65-F5344CB8AC3E}">
        <p14:creationId xmlns:p14="http://schemas.microsoft.com/office/powerpoint/2010/main" val="1207672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great way to measure it is to put it on your Performance Review.  Make being creative or pushing innovation part of</a:t>
            </a:r>
            <a:r>
              <a:rPr lang="en-US" baseline="0" dirty="0"/>
              <a:t> your success criteria</a:t>
            </a:r>
          </a:p>
        </p:txBody>
      </p:sp>
      <p:sp>
        <p:nvSpPr>
          <p:cNvPr id="4" name="Slide Number Placeholder 3"/>
          <p:cNvSpPr>
            <a:spLocks noGrp="1"/>
          </p:cNvSpPr>
          <p:nvPr>
            <p:ph type="sldNum" sz="quarter" idx="10"/>
          </p:nvPr>
        </p:nvSpPr>
        <p:spPr/>
        <p:txBody>
          <a:bodyPr/>
          <a:lstStyle/>
          <a:p>
            <a:fld id="{0C119F98-53FA-4623-82A0-E9AFFB49FC5D}" type="slidenum">
              <a:rPr lang="en-US" smtClean="0"/>
              <a:t>7</a:t>
            </a:fld>
            <a:endParaRPr lang="en-US" dirty="0"/>
          </a:p>
        </p:txBody>
      </p:sp>
    </p:spTree>
    <p:extLst>
      <p:ext uri="{BB962C8B-B14F-4D97-AF65-F5344CB8AC3E}">
        <p14:creationId xmlns:p14="http://schemas.microsoft.com/office/powerpoint/2010/main" val="398277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Make time for creativity.  Schedule and use flex time.  You can have all the good</a:t>
            </a:r>
            <a:r>
              <a:rPr lang="en-US" baseline="0" dirty="0"/>
              <a:t> intentions you want, but if you don’t put it on your calendar or make time for it, it won’t happen.</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8</a:t>
            </a:fld>
            <a:endParaRPr lang="en-US" dirty="0"/>
          </a:p>
        </p:txBody>
      </p:sp>
    </p:spTree>
    <p:extLst>
      <p:ext uri="{BB962C8B-B14F-4D97-AF65-F5344CB8AC3E}">
        <p14:creationId xmlns:p14="http://schemas.microsoft.com/office/powerpoint/2010/main" val="3173882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hard to be creative</a:t>
            </a:r>
            <a:r>
              <a:rPr lang="en-US" baseline="0" dirty="0"/>
              <a:t> when you are busy.  Almost everyone I talk to is busy. But, the really successful people I talk to never talk about being busy. They are doing 6-10 times more than I do in a given day, and never once do they claim to be busy. They are just doing stuff.  So if we focus on not being busy it will free up some time, or at least mentally change our attitude.</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9</a:t>
            </a:fld>
            <a:endParaRPr lang="en-US" dirty="0"/>
          </a:p>
        </p:txBody>
      </p:sp>
    </p:spTree>
    <p:extLst>
      <p:ext uri="{BB962C8B-B14F-4D97-AF65-F5344CB8AC3E}">
        <p14:creationId xmlns:p14="http://schemas.microsoft.com/office/powerpoint/2010/main" val="2097264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Be around creative people.  Something</a:t>
            </a:r>
            <a:r>
              <a:rPr lang="en-US" baseline="0" dirty="0"/>
              <a:t> I learned… When I am around creative people; I am more creative.</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10</a:t>
            </a:fld>
            <a:endParaRPr lang="en-US" dirty="0"/>
          </a:p>
        </p:txBody>
      </p:sp>
    </p:spTree>
    <p:extLst>
      <p:ext uri="{BB962C8B-B14F-4D97-AF65-F5344CB8AC3E}">
        <p14:creationId xmlns:p14="http://schemas.microsoft.com/office/powerpoint/2010/main" val="25640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listen to a lot of podcasts, and one of them</a:t>
            </a:r>
            <a:r>
              <a:rPr lang="en-US" baseline="0" dirty="0"/>
              <a:t> is the Tim Ferris Show.  I often hear him recite this quote.  Growing up my grandma had a similar saying “Birds of a feather, flock together”.  She was using that because I was a trouble maker, and all of my friends were trouble makers, but the point is that it correlates to my work now.  If your at work, and the people you hang out with the most happen to be a certain way, you tend to be that way. If you hang out with negative people you will typically be negative. If you hang out with positive people, you will likely be positive.</a:t>
            </a:r>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11</a:t>
            </a:fld>
            <a:endParaRPr lang="en-US" dirty="0"/>
          </a:p>
        </p:txBody>
      </p:sp>
    </p:spTree>
    <p:extLst>
      <p:ext uri="{BB962C8B-B14F-4D97-AF65-F5344CB8AC3E}">
        <p14:creationId xmlns:p14="http://schemas.microsoft.com/office/powerpoint/2010/main" val="3878840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Location.  Being around creative people</a:t>
            </a:r>
            <a:r>
              <a:rPr lang="en-US" baseline="0" dirty="0"/>
              <a:t> is why so many top companies are located clusters.  Where are you the most creative?  Can you schedule more time in that location??</a:t>
            </a:r>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12</a:t>
            </a:fld>
            <a:endParaRPr lang="en-US" dirty="0"/>
          </a:p>
        </p:txBody>
      </p:sp>
    </p:spTree>
    <p:extLst>
      <p:ext uri="{BB962C8B-B14F-4D97-AF65-F5344CB8AC3E}">
        <p14:creationId xmlns:p14="http://schemas.microsoft.com/office/powerpoint/2010/main" val="345442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Austin Kleon</a:t>
            </a:r>
            <a:r>
              <a:rPr lang="en-US" baseline="0" dirty="0"/>
              <a:t> says to “Step away from the screen”.  To unlock your creativity he says you need to use your hands.  Designers are really good at this, they will get a book and start sketching, but a lot of us just use the laptop for everything.</a:t>
            </a:r>
          </a:p>
        </p:txBody>
      </p:sp>
      <p:sp>
        <p:nvSpPr>
          <p:cNvPr id="4" name="Slide Number Placeholder 3"/>
          <p:cNvSpPr>
            <a:spLocks noGrp="1"/>
          </p:cNvSpPr>
          <p:nvPr>
            <p:ph type="sldNum" sz="quarter" idx="10"/>
          </p:nvPr>
        </p:nvSpPr>
        <p:spPr/>
        <p:txBody>
          <a:bodyPr/>
          <a:lstStyle/>
          <a:p>
            <a:fld id="{0C119F98-53FA-4623-82A0-E9AFFB49FC5D}" type="slidenum">
              <a:rPr lang="en-US" smtClean="0"/>
              <a:t>13</a:t>
            </a:fld>
            <a:endParaRPr lang="en-US" dirty="0"/>
          </a:p>
        </p:txBody>
      </p:sp>
    </p:spTree>
    <p:extLst>
      <p:ext uri="{BB962C8B-B14F-4D97-AF65-F5344CB8AC3E}">
        <p14:creationId xmlns:p14="http://schemas.microsoft.com/office/powerpoint/2010/main" val="2225896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Margaret Heffernan, best known for TED talk on “super chickens” has a book called </a:t>
            </a:r>
            <a:r>
              <a:rPr lang="en-US" u="sng" baseline="0" dirty="0"/>
              <a:t>Beyond Measure</a:t>
            </a:r>
            <a:r>
              <a:rPr lang="en-US" baseline="0" dirty="0"/>
              <a:t>. In this book she states, “When it comes to time, most organizations are very good at measuring its quantity but poor at measuring its value. We need time for quiet, focused work. We also need time to let our minds wander and find the insights and inspirations no amount of focus will ever bring. </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14</a:t>
            </a:fld>
            <a:endParaRPr lang="en-US" dirty="0"/>
          </a:p>
        </p:txBody>
      </p:sp>
    </p:spTree>
    <p:extLst>
      <p:ext uri="{BB962C8B-B14F-4D97-AF65-F5344CB8AC3E}">
        <p14:creationId xmlns:p14="http://schemas.microsoft.com/office/powerpoint/2010/main" val="2457818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a:t>
            </a:r>
            <a:r>
              <a:rPr lang="en-US" baseline="0" dirty="0"/>
              <a:t>  Start taking some chances.  I am taking a chance giving this presentation. I am not typically a formal speaker, nor do I do slide decks. I actually hide behind really good models. Most of my career has been on making really good prototypes, so that most of the focus in on the prototype, not on me.</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15</a:t>
            </a:fld>
            <a:endParaRPr lang="en-US" dirty="0"/>
          </a:p>
        </p:txBody>
      </p:sp>
    </p:spTree>
    <p:extLst>
      <p:ext uri="{BB962C8B-B14F-4D97-AF65-F5344CB8AC3E}">
        <p14:creationId xmlns:p14="http://schemas.microsoft.com/office/powerpoint/2010/main" val="271762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 a little bit of time outside your comfort</a:t>
            </a:r>
            <a:r>
              <a:rPr lang="en-US" baseline="0" dirty="0"/>
              <a:t> zone.  This is where real growth will occur…   From my experience a lot of happiness comes from growth.</a:t>
            </a:r>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16</a:t>
            </a:fld>
            <a:endParaRPr lang="en-US" dirty="0"/>
          </a:p>
        </p:txBody>
      </p:sp>
    </p:spTree>
    <p:extLst>
      <p:ext uri="{BB962C8B-B14F-4D97-AF65-F5344CB8AC3E}">
        <p14:creationId xmlns:p14="http://schemas.microsoft.com/office/powerpoint/2010/main" val="1411276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Realize Failure is not the opposite</a:t>
            </a:r>
            <a:r>
              <a:rPr lang="en-US" baseline="0" dirty="0"/>
              <a:t> of success, it’s part of success.  In a recent podcast Arianna Huffington said it is a stepping stone on the path to success. I really like this analogy of a stepping stone because a lot of projects are a series of micro-failures until we get to success.  So every failure is not a setback, its actually a step towards the solution. </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17</a:t>
            </a:fld>
            <a:endParaRPr lang="en-US" dirty="0"/>
          </a:p>
        </p:txBody>
      </p:sp>
    </p:spTree>
    <p:extLst>
      <p:ext uri="{BB962C8B-B14F-4D97-AF65-F5344CB8AC3E}">
        <p14:creationId xmlns:p14="http://schemas.microsoft.com/office/powerpoint/2010/main" val="2142893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why I love</a:t>
            </a:r>
            <a:r>
              <a:rPr lang="en-US" baseline="0" dirty="0"/>
              <a:t> Iterative design.  You do these short sprints, maybe they take a week. You design, build and evaluate an idea, and then you do it again, and maybe again. Because these are short sprints you can afford to make mistakes.  I use the analogy a lot that you learn more from a bad prototype than a good prototype. When something is bad you get a lot of feedback. When something is good everyone is quiet or simply say’s “yeah, that is good”, and you learn nothing.  Except maybe that you are closer to the finish, which is a good thing.</a:t>
            </a:r>
          </a:p>
        </p:txBody>
      </p:sp>
      <p:sp>
        <p:nvSpPr>
          <p:cNvPr id="4" name="Slide Number Placeholder 3"/>
          <p:cNvSpPr>
            <a:spLocks noGrp="1"/>
          </p:cNvSpPr>
          <p:nvPr>
            <p:ph type="sldNum" sz="quarter" idx="10"/>
          </p:nvPr>
        </p:nvSpPr>
        <p:spPr/>
        <p:txBody>
          <a:bodyPr/>
          <a:lstStyle/>
          <a:p>
            <a:fld id="{0C119F98-53FA-4623-82A0-E9AFFB49FC5D}" type="slidenum">
              <a:rPr lang="en-US" smtClean="0"/>
              <a:t>18</a:t>
            </a:fld>
            <a:endParaRPr lang="en-US" dirty="0"/>
          </a:p>
        </p:txBody>
      </p:sp>
    </p:spTree>
    <p:extLst>
      <p:ext uri="{BB962C8B-B14F-4D97-AF65-F5344CB8AC3E}">
        <p14:creationId xmlns:p14="http://schemas.microsoft.com/office/powerpoint/2010/main" val="1148447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lumMod val="65000"/>
                  </a:schemeClr>
                </a:solidFill>
                <a:latin typeface="High Tower Text" panose="02040502050506030303" pitchFamily="18" charset="0"/>
              </a:rPr>
              <a:t>The prevailing culture still believes that being always on is the way to succeed. That cutting down on sleep means being more productive as we have more time available.       </a:t>
            </a:r>
            <a:r>
              <a:rPr lang="en-US" sz="1100" dirty="0">
                <a:solidFill>
                  <a:schemeClr val="bg1">
                    <a:lumMod val="65000"/>
                  </a:schemeClr>
                </a:solidFill>
                <a:latin typeface="High Tower Text" panose="02040502050506030303" pitchFamily="18" charset="0"/>
              </a:rPr>
              <a:t>The latest science shows this is not factual or healthy.  </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19</a:t>
            </a:fld>
            <a:endParaRPr lang="en-US"/>
          </a:p>
        </p:txBody>
      </p:sp>
    </p:spTree>
    <p:extLst>
      <p:ext uri="{BB962C8B-B14F-4D97-AF65-F5344CB8AC3E}">
        <p14:creationId xmlns:p14="http://schemas.microsoft.com/office/powerpoint/2010/main" val="36485370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bg1">
                    <a:lumMod val="65000"/>
                  </a:schemeClr>
                </a:solidFill>
                <a:latin typeface="+mn-lt"/>
                <a:ea typeface="+mn-ea"/>
                <a:cs typeface="+mn-cs"/>
              </a:rPr>
              <a:t>Jeff </a:t>
            </a:r>
            <a:r>
              <a:rPr lang="en-US" sz="1200" i="1" kern="1200" dirty="0" err="1">
                <a:solidFill>
                  <a:schemeClr val="bg1">
                    <a:lumMod val="65000"/>
                  </a:schemeClr>
                </a:solidFill>
                <a:latin typeface="+mn-lt"/>
                <a:ea typeface="+mn-ea"/>
                <a:cs typeface="+mn-cs"/>
              </a:rPr>
              <a:t>Bezo’s</a:t>
            </a:r>
            <a:r>
              <a:rPr lang="en-US" sz="1200" i="1" kern="1200" dirty="0">
                <a:solidFill>
                  <a:schemeClr val="bg1">
                    <a:lumMod val="65000"/>
                  </a:schemeClr>
                </a:solidFill>
                <a:latin typeface="+mn-lt"/>
                <a:ea typeface="+mn-ea"/>
                <a:cs typeface="+mn-cs"/>
              </a:rPr>
              <a:t> has a great quote on this,</a:t>
            </a:r>
            <a:r>
              <a:rPr lang="en-US" sz="1200" i="1" kern="1200" baseline="0" dirty="0">
                <a:solidFill>
                  <a:schemeClr val="bg1">
                    <a:lumMod val="65000"/>
                  </a:schemeClr>
                </a:solidFill>
                <a:latin typeface="+mn-lt"/>
                <a:ea typeface="+mn-ea"/>
                <a:cs typeface="+mn-cs"/>
              </a:rPr>
              <a:t> but one that I learned earlier was about James Dyson. I personally need at least 7-1/2 hours of sleep to be my best, when I was just starting my career as a young engineer I really liked Dyson, and I was amazed to learn that he tries to spend 8-1/2 hours a day laying down. He doesn’t sleep all 8-1/2, but he lays there. If he wakes up in the middle of the night he will use that time for a short meditation. If he awakes earlier than he needs to, he will use that time to focus his thoughts for the day or allow his mind to wander.   </a:t>
            </a:r>
            <a:endParaRPr lang="en-US" sz="1200" i="1" kern="1200" dirty="0">
              <a:solidFill>
                <a:schemeClr val="bg1">
                  <a:lumMod val="65000"/>
                </a:schemeClr>
              </a:solidFill>
              <a:latin typeface="+mn-lt"/>
              <a:ea typeface="+mn-ea"/>
              <a:cs typeface="+mn-cs"/>
            </a:endParaRPr>
          </a:p>
        </p:txBody>
      </p:sp>
      <p:sp>
        <p:nvSpPr>
          <p:cNvPr id="4" name="Slide Number Placeholder 3"/>
          <p:cNvSpPr>
            <a:spLocks noGrp="1"/>
          </p:cNvSpPr>
          <p:nvPr>
            <p:ph type="sldNum" sz="quarter" idx="10"/>
          </p:nvPr>
        </p:nvSpPr>
        <p:spPr/>
        <p:txBody>
          <a:bodyPr/>
          <a:lstStyle/>
          <a:p>
            <a:fld id="{0C119F98-53FA-4623-82A0-E9AFFB49FC5D}" type="slidenum">
              <a:rPr lang="en-US" smtClean="0"/>
              <a:t>20</a:t>
            </a:fld>
            <a:endParaRPr lang="en-US"/>
          </a:p>
        </p:txBody>
      </p:sp>
    </p:spTree>
    <p:extLst>
      <p:ext uri="{BB962C8B-B14F-4D97-AF65-F5344CB8AC3E}">
        <p14:creationId xmlns:p14="http://schemas.microsoft.com/office/powerpoint/2010/main" val="849410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Peter J Daniels, in his book </a:t>
            </a:r>
            <a:r>
              <a:rPr lang="en-US" u="sng" dirty="0"/>
              <a:t>How to Reach your Life Goals </a:t>
            </a:r>
            <a:r>
              <a:rPr lang="en-US" dirty="0"/>
              <a:t>states, “Do not be too busy to dream, rather</a:t>
            </a:r>
            <a:r>
              <a:rPr lang="en-US" baseline="0" dirty="0"/>
              <a:t> be busy dreaming. Cut your busy schedule and go alone to a quiet spot with a pen and paper and dream, imagine, plot, talk to yourself and think.        This could be the most profitable time of the week.”</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21</a:t>
            </a:fld>
            <a:endParaRPr lang="en-US"/>
          </a:p>
        </p:txBody>
      </p:sp>
    </p:spTree>
    <p:extLst>
      <p:ext uri="{BB962C8B-B14F-4D97-AF65-F5344CB8AC3E}">
        <p14:creationId xmlns:p14="http://schemas.microsoft.com/office/powerpoint/2010/main" val="53157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Focus on getting your good ideas out, not on getting credit.  This was a big break</a:t>
            </a:r>
            <a:r>
              <a:rPr lang="en-US" baseline="0" dirty="0"/>
              <a:t>through for me personally.  Earlier in my career I would often treat ideas like a strategic card game and hold onto the good ones until I could play them to get the most benefit.  As I matured I realized both I and Kohler benefited more by getting these ideas out early and allowing others to build on them.</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22</a:t>
            </a:fld>
            <a:endParaRPr lang="en-US"/>
          </a:p>
        </p:txBody>
      </p:sp>
    </p:spTree>
    <p:extLst>
      <p:ext uri="{BB962C8B-B14F-4D97-AF65-F5344CB8AC3E}">
        <p14:creationId xmlns:p14="http://schemas.microsoft.com/office/powerpoint/2010/main" val="12452201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Creative people realize that both the flow into your mind and the flow out of your mind are critical to success.</a:t>
            </a:r>
            <a:r>
              <a:rPr lang="en-US" baseline="0" dirty="0"/>
              <a:t>  They also realize that the flow out is more important as ideas only create value after the leave your head.</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23</a:t>
            </a:fld>
            <a:endParaRPr lang="en-US"/>
          </a:p>
        </p:txBody>
      </p:sp>
    </p:spTree>
    <p:extLst>
      <p:ext uri="{BB962C8B-B14F-4D97-AF65-F5344CB8AC3E}">
        <p14:creationId xmlns:p14="http://schemas.microsoft.com/office/powerpoint/2010/main" val="28476673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a:t>
            </a:r>
            <a:r>
              <a:rPr lang="en-US" sz="1200" kern="1200" dirty="0">
                <a:solidFill>
                  <a:schemeClr val="tx1"/>
                </a:solidFill>
                <a:latin typeface="+mn-lt"/>
                <a:ea typeface="+mn-ea"/>
                <a:cs typeface="+mn-cs"/>
              </a:rPr>
              <a:t>Get more efficient at what you have to do, so you can spend more time on what you want to do.</a:t>
            </a:r>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24</a:t>
            </a:fld>
            <a:endParaRPr lang="en-US"/>
          </a:p>
        </p:txBody>
      </p:sp>
    </p:spTree>
    <p:extLst>
      <p:ext uri="{BB962C8B-B14F-4D97-AF65-F5344CB8AC3E}">
        <p14:creationId xmlns:p14="http://schemas.microsoft.com/office/powerpoint/2010/main" val="42823701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stated earlier…  My goal is that everyone works</a:t>
            </a:r>
            <a:r>
              <a:rPr lang="en-US" baseline="0" dirty="0"/>
              <a:t> 4-8 hours less per week.  However, our managers still expect us to get all of our work done…</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25</a:t>
            </a:fld>
            <a:endParaRPr lang="en-US"/>
          </a:p>
        </p:txBody>
      </p:sp>
    </p:spTree>
    <p:extLst>
      <p:ext uri="{BB962C8B-B14F-4D97-AF65-F5344CB8AC3E}">
        <p14:creationId xmlns:p14="http://schemas.microsoft.com/office/powerpoint/2010/main" val="1874199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a:t>
            </a:r>
            <a:r>
              <a:rPr lang="en-US" baseline="0" dirty="0"/>
              <a:t> run schedules do not have any margin….</a:t>
            </a:r>
          </a:p>
          <a:p>
            <a:endParaRPr lang="en-US" baseline="0" dirty="0"/>
          </a:p>
          <a:p>
            <a:r>
              <a:rPr lang="en-US" baseline="0" dirty="0"/>
              <a:t>I believe that we should end all meetings 10 minutes earlier  (meetings should end on the :20 or the :50) This allows everyone a chance to go back to their desks, collect their thoughts, maybe send out a short email.  AND then all meeting should start on time. We at Kohler have this idea that all meetings are on call. Just because the chairman has that luxury, doesn’t mean that we should.  We have to start on time.</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lumMod val="75000"/>
                  </a:schemeClr>
                </a:solidFill>
              </a:rPr>
              <a:t>https://subsplash.com/crossroadsmedia/media/ms/+9g2f3sq </a:t>
            </a:r>
            <a:r>
              <a:rPr lang="en-US" sz="1200" baseline="0" dirty="0">
                <a:solidFill>
                  <a:schemeClr val="tx1"/>
                </a:solidFill>
              </a:rPr>
              <a:t> </a:t>
            </a:r>
            <a:endParaRPr lang="en-US" sz="1200" dirty="0">
              <a:solidFill>
                <a:schemeClr val="bg1">
                  <a:lumMod val="75000"/>
                </a:schemeClr>
              </a:solidFill>
            </a:endParaRPr>
          </a:p>
        </p:txBody>
      </p:sp>
      <p:sp>
        <p:nvSpPr>
          <p:cNvPr id="4" name="Slide Number Placeholder 3"/>
          <p:cNvSpPr>
            <a:spLocks noGrp="1"/>
          </p:cNvSpPr>
          <p:nvPr>
            <p:ph type="sldNum" sz="quarter" idx="10"/>
          </p:nvPr>
        </p:nvSpPr>
        <p:spPr/>
        <p:txBody>
          <a:bodyPr/>
          <a:lstStyle/>
          <a:p>
            <a:fld id="{0C119F98-53FA-4623-82A0-E9AFFB49FC5D}" type="slidenum">
              <a:rPr lang="en-US" smtClean="0"/>
              <a:t>26</a:t>
            </a:fld>
            <a:endParaRPr lang="en-US"/>
          </a:p>
        </p:txBody>
      </p:sp>
    </p:spTree>
    <p:extLst>
      <p:ext uri="{BB962C8B-B14F-4D97-AF65-F5344CB8AC3E}">
        <p14:creationId xmlns:p14="http://schemas.microsoft.com/office/powerpoint/2010/main" val="26072671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 has heard of ROI (Return</a:t>
            </a:r>
            <a:r>
              <a:rPr lang="en-US" baseline="0" dirty="0"/>
              <a:t> on Investment), but less people think about Return on Time Invested.  I think we need to be more deliberate with our time.  We only have an allotted amount of time, and when its gone, its gone.</a:t>
            </a:r>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27</a:t>
            </a:fld>
            <a:endParaRPr lang="en-US"/>
          </a:p>
        </p:txBody>
      </p:sp>
    </p:spTree>
    <p:extLst>
      <p:ext uri="{BB962C8B-B14F-4D97-AF65-F5344CB8AC3E}">
        <p14:creationId xmlns:p14="http://schemas.microsoft.com/office/powerpoint/2010/main" val="39318719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do more, faster.   I know management will eventually ask you this.  How can I</a:t>
            </a:r>
            <a:r>
              <a:rPr lang="en-US" baseline="0" dirty="0"/>
              <a:t> do my job plus the work of the guy next to me?</a:t>
            </a:r>
            <a:endParaRPr lang="en-US" dirty="0"/>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28</a:t>
            </a:fld>
            <a:endParaRPr lang="en-US"/>
          </a:p>
        </p:txBody>
      </p:sp>
    </p:spTree>
    <p:extLst>
      <p:ext uri="{BB962C8B-B14F-4D97-AF65-F5344CB8AC3E}">
        <p14:creationId xmlns:p14="http://schemas.microsoft.com/office/powerpoint/2010/main" val="11608569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good start is</a:t>
            </a:r>
            <a:r>
              <a:rPr lang="en-US" baseline="0" dirty="0"/>
              <a:t> to analyze your time and determine where you get the most results.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80/20 rule…  </a:t>
            </a:r>
            <a:r>
              <a:rPr lang="en-US" sz="1200" kern="1200" dirty="0">
                <a:solidFill>
                  <a:schemeClr val="bg1">
                    <a:lumMod val="65000"/>
                  </a:schemeClr>
                </a:solidFill>
                <a:latin typeface="+mn-lt"/>
                <a:ea typeface="+mn-ea"/>
                <a:cs typeface="+mn-cs"/>
              </a:rPr>
              <a:t>20 percent of your activities will account for 80 percent of</a:t>
            </a:r>
            <a:r>
              <a:rPr lang="en-US" sz="1200" kern="1200" baseline="0" dirty="0">
                <a:solidFill>
                  <a:schemeClr val="bg1">
                    <a:lumMod val="65000"/>
                  </a:schemeClr>
                </a:solidFill>
                <a:latin typeface="+mn-lt"/>
                <a:ea typeface="+mn-ea"/>
                <a:cs typeface="+mn-cs"/>
              </a:rPr>
              <a:t> your results.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bg1">
                  <a:lumMod val="65000"/>
                </a:schemeClr>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bg1">
                    <a:lumMod val="65000"/>
                  </a:schemeClr>
                </a:solidFill>
                <a:latin typeface="+mn-lt"/>
                <a:ea typeface="+mn-ea"/>
                <a:cs typeface="+mn-cs"/>
              </a:rPr>
              <a:t>Meaning that 80% of your time is not necessarily that productive (well in terms of producing results that 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bg1">
                  <a:lumMod val="65000"/>
                </a:schemeClr>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29</a:t>
            </a:fld>
            <a:endParaRPr lang="en-US"/>
          </a:p>
        </p:txBody>
      </p:sp>
    </p:spTree>
    <p:extLst>
      <p:ext uri="{BB962C8B-B14F-4D97-AF65-F5344CB8AC3E}">
        <p14:creationId xmlns:p14="http://schemas.microsoft.com/office/powerpoint/2010/main" val="37656918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few years ago my manager shared with me the idea of the 4 D’s.  </a:t>
            </a:r>
            <a:r>
              <a:rPr lang="en-US" baseline="0" dirty="0"/>
              <a:t> When you get a task run them through this filter of the four D’s…  and spend just a little bit of time to determine what you should do with each task.</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30</a:t>
            </a:fld>
            <a:endParaRPr lang="en-US"/>
          </a:p>
        </p:txBody>
      </p:sp>
    </p:spTree>
    <p:extLst>
      <p:ext uri="{BB962C8B-B14F-4D97-AF65-F5344CB8AC3E}">
        <p14:creationId xmlns:p14="http://schemas.microsoft.com/office/powerpoint/2010/main" val="21908169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Rory</a:t>
            </a:r>
            <a:r>
              <a:rPr lang="en-US" baseline="0" dirty="0"/>
              <a:t> </a:t>
            </a:r>
            <a:r>
              <a:rPr lang="en-US" baseline="0" dirty="0" err="1"/>
              <a:t>Vaden</a:t>
            </a:r>
            <a:r>
              <a:rPr lang="en-US" baseline="0" dirty="0"/>
              <a:t>, in his book </a:t>
            </a:r>
            <a:r>
              <a:rPr lang="en-US" u="sng" baseline="0" dirty="0"/>
              <a:t>Procrastinate on Purpose </a:t>
            </a:r>
            <a:r>
              <a:rPr lang="en-US" baseline="0" dirty="0"/>
              <a:t>builds on this, and adds Automate to the list.  It is important to note that you are accountable for the results regardless, but you do not have to do the work.  So lets dig quickly into each…</a:t>
            </a:r>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31</a:t>
            </a:fld>
            <a:endParaRPr lang="en-US"/>
          </a:p>
        </p:txBody>
      </p:sp>
    </p:spTree>
    <p:extLst>
      <p:ext uri="{BB962C8B-B14F-4D97-AF65-F5344CB8AC3E}">
        <p14:creationId xmlns:p14="http://schemas.microsoft.com/office/powerpoint/2010/main" val="22192045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Deleting tasks</a:t>
            </a:r>
            <a:r>
              <a:rPr lang="en-US" sz="1200" b="0" kern="1200" baseline="0" dirty="0">
                <a:solidFill>
                  <a:schemeClr val="tx1"/>
                </a:solidFill>
                <a:effectLst/>
                <a:latin typeface="+mn-lt"/>
                <a:ea typeface="+mn-ea"/>
                <a:cs typeface="+mn-cs"/>
              </a:rPr>
              <a:t> is the #1 to reduce our task list.  So we need to be honest with ourselves and ask is everything that comes to my inbox something I need to do.</a:t>
            </a:r>
            <a:endParaRPr lang="en-US" sz="1200" b="0" kern="1200" dirty="0">
              <a:solidFill>
                <a:schemeClr val="tx1"/>
              </a:solidFill>
              <a:effectLst/>
              <a:latin typeface="+mn-lt"/>
              <a:ea typeface="+mn-ea"/>
              <a:cs typeface="+mn-cs"/>
            </a:endParaRP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No “yes.” Either “HELL YEAH!” or “no.”</a:t>
            </a:r>
          </a:p>
          <a:p>
            <a:r>
              <a:rPr lang="en-US" sz="1200" b="0" i="0" kern="1200" dirty="0">
                <a:solidFill>
                  <a:schemeClr val="tx1"/>
                </a:solidFill>
                <a:effectLst/>
                <a:latin typeface="+mn-lt"/>
                <a:ea typeface="+mn-ea"/>
                <a:cs typeface="+mn-cs"/>
              </a:rPr>
              <a:t>Use this rule if you’re often over-committed or too scattered.</a:t>
            </a:r>
          </a:p>
          <a:p>
            <a:r>
              <a:rPr lang="en-US" sz="1200" b="0" i="0" kern="1200" dirty="0">
                <a:solidFill>
                  <a:schemeClr val="tx1"/>
                </a:solidFill>
                <a:effectLst/>
                <a:latin typeface="+mn-lt"/>
                <a:ea typeface="+mn-ea"/>
                <a:cs typeface="+mn-cs"/>
              </a:rPr>
              <a:t>If you’re not saying “HELL YEAH!” about something, say “no”.</a:t>
            </a:r>
          </a:p>
          <a:p>
            <a:r>
              <a:rPr lang="en-US" sz="1200" b="0" i="0" kern="1200" dirty="0">
                <a:solidFill>
                  <a:schemeClr val="tx1"/>
                </a:solidFill>
                <a:effectLst/>
                <a:latin typeface="+mn-lt"/>
                <a:ea typeface="+mn-ea"/>
                <a:cs typeface="+mn-cs"/>
              </a:rPr>
              <a:t>When deciding whether to do something, if you feel anything less than “Wow! That would be amazing! Absolutely! Hell yeah!” — then say “no.”</a:t>
            </a:r>
          </a:p>
          <a:p>
            <a:r>
              <a:rPr lang="en-US" sz="1200" b="0" i="0" kern="1200" dirty="0">
                <a:solidFill>
                  <a:schemeClr val="tx1"/>
                </a:solidFill>
                <a:effectLst/>
                <a:latin typeface="+mn-lt"/>
                <a:ea typeface="+mn-ea"/>
                <a:cs typeface="+mn-cs"/>
              </a:rPr>
              <a:t>When you say no to most things, you leave room in your life to really throw yourself completely into that rare thing that makes you say “HELL YEAH!”</a:t>
            </a:r>
          </a:p>
          <a:p>
            <a:r>
              <a:rPr lang="en-US" sz="1200" b="0" i="0" kern="1200" dirty="0">
                <a:solidFill>
                  <a:schemeClr val="tx1"/>
                </a:solidFill>
                <a:effectLst/>
                <a:latin typeface="+mn-lt"/>
                <a:ea typeface="+mn-ea"/>
                <a:cs typeface="+mn-cs"/>
              </a:rPr>
              <a:t>Every event you get invited to. Every request to start a new project. If you’re not saying “HELL YEAH!” about it, say “no.”</a:t>
            </a:r>
          </a:p>
          <a:p>
            <a:r>
              <a:rPr lang="en-US" sz="1200" b="0" i="0" kern="1200" dirty="0">
                <a:solidFill>
                  <a:schemeClr val="tx1"/>
                </a:solidFill>
                <a:effectLst/>
                <a:latin typeface="+mn-lt"/>
                <a:ea typeface="+mn-ea"/>
                <a:cs typeface="+mn-cs"/>
              </a:rPr>
              <a:t>We’re all busy. We’ve all taken on too much. Saying yes to less is the way out.</a:t>
            </a:r>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32</a:t>
            </a:fld>
            <a:endParaRPr lang="en-US"/>
          </a:p>
        </p:txBody>
      </p:sp>
    </p:spTree>
    <p:extLst>
      <p:ext uri="{BB962C8B-B14F-4D97-AF65-F5344CB8AC3E}">
        <p14:creationId xmlns:p14="http://schemas.microsoft.com/office/powerpoint/2010/main" val="392479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do tasks though out</a:t>
            </a:r>
            <a:r>
              <a:rPr lang="en-US" baseline="0" dirty="0"/>
              <a:t> the day ask yourself this:  “Does what I’m doing right now require my unique skill set; or is it possible  that there are other people capable of doing this?”</a:t>
            </a:r>
          </a:p>
          <a:p>
            <a:endParaRPr lang="en-US" baseline="0" dirty="0"/>
          </a:p>
          <a:p>
            <a:r>
              <a:rPr lang="en-US" baseline="0" dirty="0"/>
              <a:t>Rory in his book also states that it is valuable for you to spend up to 35 times the time it takes you to train someone else to do a common task. That by doing this you will see return on investment in less than one year.  I took this to heart just recently. I was going to an event with my daughter and she wanted me to wear a tie that would match her dress. A tie means that I need to wear a dress shirt, which means I have to iron a dress shirt.  35 times huh, so I taught my daughter how to iron. You know ironing boards go really low… Its almost like they were made for child labor?.. It took her 20 minutes with my guidance, but she got a quarter and with a few more shirts she will likely be as efficient as me.  Win – Win… </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33</a:t>
            </a:fld>
            <a:endParaRPr lang="en-US"/>
          </a:p>
        </p:txBody>
      </p:sp>
    </p:spTree>
    <p:extLst>
      <p:ext uri="{BB962C8B-B14F-4D97-AF65-F5344CB8AC3E}">
        <p14:creationId xmlns:p14="http://schemas.microsoft.com/office/powerpoint/2010/main" val="11490183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Automate</a:t>
            </a:r>
            <a:r>
              <a:rPr lang="en-US" baseline="0" dirty="0"/>
              <a:t> is not an area that I spent much thought until reading this book.  So many things in my email are almost the same thing so I started creating “canned” responses that I could copy and paste and change just a few lines.  Another thing is with Outlook you can create rules, and now a large amount of my emails automatically go to the correct folder. My inbox goes from maybe a hundred things a day to around 12. Occasionally I will get someone asking, “hey did you get that email” and I might have to search clutter, but honestly if its important they will ask again.</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34</a:t>
            </a:fld>
            <a:endParaRPr lang="en-US"/>
          </a:p>
        </p:txBody>
      </p:sp>
    </p:spTree>
    <p:extLst>
      <p:ext uri="{BB962C8B-B14F-4D97-AF65-F5344CB8AC3E}">
        <p14:creationId xmlns:p14="http://schemas.microsoft.com/office/powerpoint/2010/main" val="25662834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Delay and procrastinate</a:t>
            </a:r>
            <a:r>
              <a:rPr lang="en-US" baseline="0" dirty="0"/>
              <a:t> sound a lot alike. And they are, but delay is a very valuable tool. If someone gives you a task on Monday that is not due until Friday I advise that you don’t do it on Monday. In my experience a lot of tasks I am given change slightly as the time goes by. By simply waiting I can avoid some rework.  </a:t>
            </a:r>
          </a:p>
          <a:p>
            <a:endParaRPr lang="en-US" baseline="0" dirty="0"/>
          </a:p>
          <a:p>
            <a:r>
              <a:rPr lang="en-US" baseline="0" dirty="0"/>
              <a:t>Another great ability with delaying is batching. A simple example is baking cookies. When I make cookies I bake an entire batch. This way I invest 40 minutes once, and I get cookies in seconds the rest of the week. Without batching you would need to allocate 40 minutes every time you had the desire for a cookie. Maybe a good idea for dieting, but definitely not efficient.  This same idea works for email. Maybe you would be better served to read and answer email in batches. For some that might mean 30 minutes in the morning, 5-10 minutes around noon, and again 30 minutes at the end of the day. The rest of the time turn your email off and focus on your tasks at hand. </a:t>
            </a:r>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35</a:t>
            </a:fld>
            <a:endParaRPr lang="en-US"/>
          </a:p>
        </p:txBody>
      </p:sp>
    </p:spTree>
    <p:extLst>
      <p:ext uri="{BB962C8B-B14F-4D97-AF65-F5344CB8AC3E}">
        <p14:creationId xmlns:p14="http://schemas.microsoft.com/office/powerpoint/2010/main" val="39218443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bottom of the list is do it.  When you get to this you must suck it up and just get it done.</a:t>
            </a:r>
          </a:p>
        </p:txBody>
      </p:sp>
      <p:sp>
        <p:nvSpPr>
          <p:cNvPr id="4" name="Slide Number Placeholder 3"/>
          <p:cNvSpPr>
            <a:spLocks noGrp="1"/>
          </p:cNvSpPr>
          <p:nvPr>
            <p:ph type="sldNum" sz="quarter" idx="10"/>
          </p:nvPr>
        </p:nvSpPr>
        <p:spPr/>
        <p:txBody>
          <a:bodyPr/>
          <a:lstStyle/>
          <a:p>
            <a:fld id="{0C119F98-53FA-4623-82A0-E9AFFB49FC5D}" type="slidenum">
              <a:rPr lang="en-US" smtClean="0"/>
              <a:t>36</a:t>
            </a:fld>
            <a:endParaRPr lang="en-US"/>
          </a:p>
        </p:txBody>
      </p:sp>
    </p:spTree>
    <p:extLst>
      <p:ext uri="{BB962C8B-B14F-4D97-AF65-F5344CB8AC3E}">
        <p14:creationId xmlns:p14="http://schemas.microsoft.com/office/powerpoint/2010/main" val="19994824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Have a conversation with your manager on how you can get more efficient with your</a:t>
            </a:r>
            <a:r>
              <a:rPr lang="en-US" baseline="0" dirty="0"/>
              <a:t> tasks. Maybe it is using the 4 D’s, maybe its putting this on your Performance Review, Maybe its something else. Regardless, having this conversation will help both you, and your company, grow and improve.</a:t>
            </a:r>
            <a:endParaRPr lang="en-US" dirty="0"/>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37</a:t>
            </a:fld>
            <a:endParaRPr lang="en-US"/>
          </a:p>
        </p:txBody>
      </p:sp>
    </p:spTree>
    <p:extLst>
      <p:ext uri="{BB962C8B-B14F-4D97-AF65-F5344CB8AC3E}">
        <p14:creationId xmlns:p14="http://schemas.microsoft.com/office/powerpoint/2010/main" val="18207441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appreciate your time and wish you the best.</a:t>
            </a:r>
          </a:p>
          <a:p>
            <a:endParaRPr lang="en-US" dirty="0"/>
          </a:p>
          <a:p>
            <a:r>
              <a:rPr lang="en-US" dirty="0"/>
              <a:t>Any comments or questions feel free to email me at:  douglas.diemel@kohler.com</a:t>
            </a:r>
          </a:p>
        </p:txBody>
      </p:sp>
      <p:sp>
        <p:nvSpPr>
          <p:cNvPr id="4" name="Slide Number Placeholder 3"/>
          <p:cNvSpPr>
            <a:spLocks noGrp="1"/>
          </p:cNvSpPr>
          <p:nvPr>
            <p:ph type="sldNum" sz="quarter" idx="10"/>
          </p:nvPr>
        </p:nvSpPr>
        <p:spPr/>
        <p:txBody>
          <a:bodyPr/>
          <a:lstStyle/>
          <a:p>
            <a:fld id="{0C119F98-53FA-4623-82A0-E9AFFB49FC5D}" type="slidenum">
              <a:rPr lang="en-US" smtClean="0"/>
              <a:t>38</a:t>
            </a:fld>
            <a:endParaRPr lang="en-US"/>
          </a:p>
        </p:txBody>
      </p:sp>
    </p:spTree>
    <p:extLst>
      <p:ext uri="{BB962C8B-B14F-4D97-AF65-F5344CB8AC3E}">
        <p14:creationId xmlns:p14="http://schemas.microsoft.com/office/powerpoint/2010/main" val="6123821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and links to source materials</a:t>
            </a:r>
          </a:p>
        </p:txBody>
      </p:sp>
      <p:sp>
        <p:nvSpPr>
          <p:cNvPr id="4" name="Slide Number Placeholder 3"/>
          <p:cNvSpPr>
            <a:spLocks noGrp="1"/>
          </p:cNvSpPr>
          <p:nvPr>
            <p:ph type="sldNum" sz="quarter" idx="10"/>
          </p:nvPr>
        </p:nvSpPr>
        <p:spPr/>
        <p:txBody>
          <a:bodyPr/>
          <a:lstStyle/>
          <a:p>
            <a:fld id="{0C119F98-53FA-4623-82A0-E9AFFB49FC5D}" type="slidenum">
              <a:rPr lang="en-US" smtClean="0"/>
              <a:t>39</a:t>
            </a:fld>
            <a:endParaRPr lang="en-US"/>
          </a:p>
        </p:txBody>
      </p:sp>
    </p:spTree>
    <p:extLst>
      <p:ext uri="{BB962C8B-B14F-4D97-AF65-F5344CB8AC3E}">
        <p14:creationId xmlns:p14="http://schemas.microsoft.com/office/powerpoint/2010/main" val="34231030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Short, inspiring insights into creativity and the creative life: the day job, the mindset, etc. Also read his other book “Show Your Work”.</a:t>
            </a:r>
          </a:p>
          <a:p>
            <a:endParaRPr lang="en-US" sz="1200" b="0" i="0" kern="1200" dirty="0">
              <a:solidFill>
                <a:schemeClr val="tx1"/>
              </a:solidFill>
              <a:effectLst/>
              <a:latin typeface="+mn-lt"/>
              <a:ea typeface="+mn-ea"/>
              <a:cs typeface="+mn-cs"/>
            </a:endParaRPr>
          </a:p>
          <a:p>
            <a:r>
              <a:rPr lang="en-US" dirty="0"/>
              <a:t>https://www.amazon.com/Steal-Like-Artist-Things-Creative/dp/0761169253/ref=sr_1_1?ie=UTF8&amp;qid=1518568590&amp;sr=8-1&amp;keywords=steal+like+and+artist&amp;dpID=51fIZsUhrpL&amp;preST=_SX258_BO1,204,203,200_QL70_&amp;dpSrc=srch</a:t>
            </a:r>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40</a:t>
            </a:fld>
            <a:endParaRPr lang="en-US"/>
          </a:p>
        </p:txBody>
      </p:sp>
    </p:spTree>
    <p:extLst>
      <p:ext uri="{BB962C8B-B14F-4D97-AF65-F5344CB8AC3E}">
        <p14:creationId xmlns:p14="http://schemas.microsoft.com/office/powerpoint/2010/main" val="17936850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https://www.ted.com/talks/margaret_heffernan_why_it_s_time_to_forget_the_pecking_order_at_work </a:t>
            </a:r>
          </a:p>
          <a:p>
            <a:endParaRPr lang="en-US" dirty="0"/>
          </a:p>
          <a:p>
            <a:r>
              <a:rPr lang="en-US" dirty="0"/>
              <a:t>https://www.amazon.com/Beyond-Measure-Impact-Small-Changes/dp/1476784906/ref=sr_1_1?s=books&amp;ie=UTF8&amp;qid=1518568626&amp;sr=1-1&amp;keywords=beyond+measure+by+margaret+heffernan&amp;dpID=51QDZy-o9rL&amp;preST=_SY291_BO1,204,203,200_QL40_&amp;dpSrc=srch</a:t>
            </a:r>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41</a:t>
            </a:fld>
            <a:endParaRPr lang="en-US"/>
          </a:p>
        </p:txBody>
      </p:sp>
    </p:spTree>
    <p:extLst>
      <p:ext uri="{BB962C8B-B14F-4D97-AF65-F5344CB8AC3E}">
        <p14:creationId xmlns:p14="http://schemas.microsoft.com/office/powerpoint/2010/main" val="8020547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https://www.southwesternconsulting.com/roryvaden/blog/the-focus-funnel/</a:t>
            </a:r>
          </a:p>
          <a:p>
            <a:endParaRPr lang="en-US" dirty="0"/>
          </a:p>
          <a:p>
            <a:r>
              <a:rPr lang="en-US" dirty="0"/>
              <a:t>https://www.amazon.com/Procrastinate-Purpose-Permissions-Multiply-Your/dp/0399170634/ref=sr_1_1?s=books&amp;ie=UTF8&amp;qid=1518568666&amp;sr=1-1&amp;keywords=vaden+procrastinate+on+purpose&amp;dpID=51tEem9JNOL&amp;preST=_SY291_BO1,204,203,200_QL40_&amp;dpSrc=srch</a:t>
            </a:r>
          </a:p>
          <a:p>
            <a:endParaRPr lang="en-US" dirty="0"/>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42</a:t>
            </a:fld>
            <a:endParaRPr lang="en-US"/>
          </a:p>
        </p:txBody>
      </p:sp>
    </p:spTree>
    <p:extLst>
      <p:ext uri="{BB962C8B-B14F-4D97-AF65-F5344CB8AC3E}">
        <p14:creationId xmlns:p14="http://schemas.microsoft.com/office/powerpoint/2010/main" val="9364955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https://tim.blog/podcast/</a:t>
            </a:r>
          </a:p>
          <a:p>
            <a:endParaRPr lang="en-US" dirty="0"/>
          </a:p>
          <a:p>
            <a:r>
              <a:rPr lang="en-US" dirty="0"/>
              <a:t>https://www.amazon.com/4-Hour-Workweek-Escape-Live-Anywhere/dp/0307465357/ref=sr_1_2?s=books&amp;ie=UTF8&amp;qid=1518568723&amp;sr=1-2&amp;keywords=tim+ferriss+4-hour+workweek&amp;dpID=51v5Pje3AtL&amp;preST=_SY291_BO1,204,203,200_QL40_&amp;dpSrc=srch</a:t>
            </a:r>
          </a:p>
        </p:txBody>
      </p:sp>
      <p:sp>
        <p:nvSpPr>
          <p:cNvPr id="4" name="Slide Number Placeholder 3"/>
          <p:cNvSpPr>
            <a:spLocks noGrp="1"/>
          </p:cNvSpPr>
          <p:nvPr>
            <p:ph type="sldNum" sz="quarter" idx="10"/>
          </p:nvPr>
        </p:nvSpPr>
        <p:spPr/>
        <p:txBody>
          <a:bodyPr/>
          <a:lstStyle/>
          <a:p>
            <a:fld id="{0C119F98-53FA-4623-82A0-E9AFFB49FC5D}" type="slidenum">
              <a:rPr lang="en-US" smtClean="0"/>
              <a:t>43</a:t>
            </a:fld>
            <a:endParaRPr lang="en-US"/>
          </a:p>
        </p:txBody>
      </p:sp>
    </p:spTree>
    <p:extLst>
      <p:ext uri="{BB962C8B-B14F-4D97-AF65-F5344CB8AC3E}">
        <p14:creationId xmlns:p14="http://schemas.microsoft.com/office/powerpoint/2010/main" val="491776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https://sivers.org/hellyeah</a:t>
            </a:r>
          </a:p>
          <a:p>
            <a:r>
              <a:rPr lang="en-US" dirty="0"/>
              <a:t>https://youtu.be/1ehWlVeMrqw</a:t>
            </a:r>
          </a:p>
          <a:p>
            <a:endParaRPr lang="en-US" dirty="0"/>
          </a:p>
        </p:txBody>
      </p:sp>
      <p:sp>
        <p:nvSpPr>
          <p:cNvPr id="4" name="Slide Number Placeholder 3"/>
          <p:cNvSpPr>
            <a:spLocks noGrp="1"/>
          </p:cNvSpPr>
          <p:nvPr>
            <p:ph type="sldNum" sz="quarter" idx="10"/>
          </p:nvPr>
        </p:nvSpPr>
        <p:spPr/>
        <p:txBody>
          <a:bodyPr/>
          <a:lstStyle/>
          <a:p>
            <a:fld id="{0C119F98-53FA-4623-82A0-E9AFFB49FC5D}" type="slidenum">
              <a:rPr lang="en-US" smtClean="0"/>
              <a:t>44</a:t>
            </a:fld>
            <a:endParaRPr lang="en-US"/>
          </a:p>
        </p:txBody>
      </p:sp>
    </p:spTree>
    <p:extLst>
      <p:ext uri="{BB962C8B-B14F-4D97-AF65-F5344CB8AC3E}">
        <p14:creationId xmlns:p14="http://schemas.microsoft.com/office/powerpoint/2010/main" val="28485728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lumMod val="75000"/>
                  </a:schemeClr>
                </a:solidFill>
              </a:rPr>
              <a:t>Margin is a past series</a:t>
            </a:r>
            <a:r>
              <a:rPr lang="en-US" sz="1200" baseline="0" dirty="0">
                <a:solidFill>
                  <a:schemeClr val="bg1">
                    <a:lumMod val="75000"/>
                  </a:schemeClr>
                </a:solidFill>
              </a:rPr>
              <a:t> at my church, Crossroads Community Church in Sheboygan.  Link to the series is:  </a:t>
            </a:r>
            <a:r>
              <a:rPr lang="en-US" sz="1200" dirty="0">
                <a:solidFill>
                  <a:schemeClr val="bg1">
                    <a:lumMod val="75000"/>
                  </a:schemeClr>
                </a:solidFill>
              </a:rPr>
              <a:t>https://subsplash.com/crossroadsmedia/media/ms/+9g2f3sq  </a:t>
            </a:r>
          </a:p>
          <a:p>
            <a:endParaRPr lang="en-US" sz="1200" dirty="0">
              <a:solidFill>
                <a:schemeClr val="bg1">
                  <a:lumMod val="75000"/>
                </a:schemeClr>
              </a:solidFill>
            </a:endParaRPr>
          </a:p>
          <a:p>
            <a:r>
              <a:rPr lang="en-US" sz="1200" dirty="0">
                <a:solidFill>
                  <a:schemeClr val="bg1">
                    <a:lumMod val="75000"/>
                  </a:schemeClr>
                </a:solidFill>
              </a:rPr>
              <a:t>Or learn more at http://crossroadssheboygan.org/</a:t>
            </a:r>
          </a:p>
        </p:txBody>
      </p:sp>
      <p:sp>
        <p:nvSpPr>
          <p:cNvPr id="4" name="Slide Number Placeholder 3"/>
          <p:cNvSpPr>
            <a:spLocks noGrp="1"/>
          </p:cNvSpPr>
          <p:nvPr>
            <p:ph type="sldNum" sz="quarter" idx="10"/>
          </p:nvPr>
        </p:nvSpPr>
        <p:spPr/>
        <p:txBody>
          <a:bodyPr/>
          <a:lstStyle/>
          <a:p>
            <a:fld id="{0C119F98-53FA-4623-82A0-E9AFFB49FC5D}" type="slidenum">
              <a:rPr lang="en-US" smtClean="0"/>
              <a:t>45</a:t>
            </a:fld>
            <a:endParaRPr lang="en-US"/>
          </a:p>
        </p:txBody>
      </p:sp>
    </p:spTree>
    <p:extLst>
      <p:ext uri="{BB962C8B-B14F-4D97-AF65-F5344CB8AC3E}">
        <p14:creationId xmlns:p14="http://schemas.microsoft.com/office/powerpoint/2010/main" val="13586253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heard this man speak when I was you</a:t>
            </a:r>
            <a:r>
              <a:rPr lang="en-US" baseline="0" dirty="0"/>
              <a:t>ng and was impressed with his energy and his story.  I found his book to be a great tool for reflection, especially around Max P season.  It is a rare book, and likely most copies were sold at one of his events.  Regardless, if you ever want to borrow a copy from me let me know – Doug</a:t>
            </a:r>
          </a:p>
          <a:p>
            <a:endParaRPr lang="en-US" baseline="0" dirty="0"/>
          </a:p>
          <a:p>
            <a:r>
              <a:rPr lang="en-US" dirty="0"/>
              <a:t>https://www.amazon.com/How-Reach-Your-Life-Goals/dp/0949330078/ref=sr_1_1?s=books&amp;ie=UTF8&amp;qid=1518569074&amp;sr=1-1&amp;keywords=peter+j+daniels </a:t>
            </a:r>
          </a:p>
        </p:txBody>
      </p:sp>
      <p:sp>
        <p:nvSpPr>
          <p:cNvPr id="4" name="Slide Number Placeholder 3"/>
          <p:cNvSpPr>
            <a:spLocks noGrp="1"/>
          </p:cNvSpPr>
          <p:nvPr>
            <p:ph type="sldNum" sz="quarter" idx="10"/>
          </p:nvPr>
        </p:nvSpPr>
        <p:spPr/>
        <p:txBody>
          <a:bodyPr/>
          <a:lstStyle/>
          <a:p>
            <a:fld id="{0C119F98-53FA-4623-82A0-E9AFFB49FC5D}" type="slidenum">
              <a:rPr lang="en-US" smtClean="0"/>
              <a:t>46</a:t>
            </a:fld>
            <a:endParaRPr lang="en-US"/>
          </a:p>
        </p:txBody>
      </p:sp>
    </p:spTree>
    <p:extLst>
      <p:ext uri="{BB962C8B-B14F-4D97-AF65-F5344CB8AC3E}">
        <p14:creationId xmlns:p14="http://schemas.microsoft.com/office/powerpoint/2010/main" val="17982270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credit belongs to the man who is actually in the arena</a:t>
            </a:r>
          </a:p>
          <a:p>
            <a:r>
              <a:rPr lang="en-US" baseline="0" dirty="0"/>
              <a:t>     </a:t>
            </a:r>
          </a:p>
          <a:p>
            <a:r>
              <a:rPr lang="en-US" baseline="0" dirty="0"/>
              <a:t>      What do you have to do to get into the arena?</a:t>
            </a:r>
          </a:p>
        </p:txBody>
      </p:sp>
      <p:sp>
        <p:nvSpPr>
          <p:cNvPr id="4" name="Slide Number Placeholder 3"/>
          <p:cNvSpPr>
            <a:spLocks noGrp="1"/>
          </p:cNvSpPr>
          <p:nvPr>
            <p:ph type="sldNum" sz="quarter" idx="10"/>
          </p:nvPr>
        </p:nvSpPr>
        <p:spPr/>
        <p:txBody>
          <a:bodyPr/>
          <a:lstStyle/>
          <a:p>
            <a:fld id="{0C119F98-53FA-4623-82A0-E9AFFB49FC5D}" type="slidenum">
              <a:rPr lang="en-US" smtClean="0"/>
              <a:t>47</a:t>
            </a:fld>
            <a:endParaRPr lang="en-US"/>
          </a:p>
        </p:txBody>
      </p:sp>
    </p:spTree>
    <p:extLst>
      <p:ext uri="{BB962C8B-B14F-4D97-AF65-F5344CB8AC3E}">
        <p14:creationId xmlns:p14="http://schemas.microsoft.com/office/powerpoint/2010/main" val="41004309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 David Kohler speech on Innovation in 2016</a:t>
            </a:r>
          </a:p>
        </p:txBody>
      </p:sp>
      <p:sp>
        <p:nvSpPr>
          <p:cNvPr id="4" name="Slide Number Placeholder 3"/>
          <p:cNvSpPr>
            <a:spLocks noGrp="1"/>
          </p:cNvSpPr>
          <p:nvPr>
            <p:ph type="sldNum" sz="quarter" idx="10"/>
          </p:nvPr>
        </p:nvSpPr>
        <p:spPr/>
        <p:txBody>
          <a:bodyPr/>
          <a:lstStyle/>
          <a:p>
            <a:fld id="{0C119F98-53FA-4623-82A0-E9AFFB49FC5D}" type="slidenum">
              <a:rPr lang="en-US" smtClean="0"/>
              <a:t>48</a:t>
            </a:fld>
            <a:endParaRPr lang="en-US"/>
          </a:p>
        </p:txBody>
      </p:sp>
    </p:spTree>
    <p:extLst>
      <p:ext uri="{BB962C8B-B14F-4D97-AF65-F5344CB8AC3E}">
        <p14:creationId xmlns:p14="http://schemas.microsoft.com/office/powerpoint/2010/main" val="3485644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993E036-1259-4D5F-9FDF-D0CE32743A56}" type="datetimeFigureOut">
              <a:rPr lang="en-US" smtClean="0"/>
              <a:t>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1503EA-FBFF-4DA1-B128-0B55EA760253}" type="slidenum">
              <a:rPr lang="en-US" smtClean="0"/>
              <a:t>‹#›</a:t>
            </a:fld>
            <a:endParaRPr lang="en-US"/>
          </a:p>
        </p:txBody>
      </p:sp>
    </p:spTree>
    <p:extLst>
      <p:ext uri="{BB962C8B-B14F-4D97-AF65-F5344CB8AC3E}">
        <p14:creationId xmlns:p14="http://schemas.microsoft.com/office/powerpoint/2010/main" val="1726285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93E036-1259-4D5F-9FDF-D0CE32743A56}" type="datetimeFigureOut">
              <a:rPr lang="en-US" smtClean="0"/>
              <a:t>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1503EA-FBFF-4DA1-B128-0B55EA760253}" type="slidenum">
              <a:rPr lang="en-US" smtClean="0"/>
              <a:t>‹#›</a:t>
            </a:fld>
            <a:endParaRPr lang="en-US"/>
          </a:p>
        </p:txBody>
      </p:sp>
    </p:spTree>
    <p:extLst>
      <p:ext uri="{BB962C8B-B14F-4D97-AF65-F5344CB8AC3E}">
        <p14:creationId xmlns:p14="http://schemas.microsoft.com/office/powerpoint/2010/main" val="564314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93E036-1259-4D5F-9FDF-D0CE32743A56}" type="datetimeFigureOut">
              <a:rPr lang="en-US" smtClean="0"/>
              <a:t>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1503EA-FBFF-4DA1-B128-0B55EA760253}" type="slidenum">
              <a:rPr lang="en-US" smtClean="0"/>
              <a:t>‹#›</a:t>
            </a:fld>
            <a:endParaRPr lang="en-US"/>
          </a:p>
        </p:txBody>
      </p:sp>
    </p:spTree>
    <p:extLst>
      <p:ext uri="{BB962C8B-B14F-4D97-AF65-F5344CB8AC3E}">
        <p14:creationId xmlns:p14="http://schemas.microsoft.com/office/powerpoint/2010/main" val="3663607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993E036-1259-4D5F-9FDF-D0CE32743A56}" type="datetimeFigureOut">
              <a:rPr lang="en-US" smtClean="0"/>
              <a:t>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1503EA-FBFF-4DA1-B128-0B55EA760253}" type="slidenum">
              <a:rPr lang="en-US" smtClean="0"/>
              <a:t>‹#›</a:t>
            </a:fld>
            <a:endParaRPr lang="en-US"/>
          </a:p>
        </p:txBody>
      </p:sp>
    </p:spTree>
    <p:extLst>
      <p:ext uri="{BB962C8B-B14F-4D97-AF65-F5344CB8AC3E}">
        <p14:creationId xmlns:p14="http://schemas.microsoft.com/office/powerpoint/2010/main" val="2264293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93E036-1259-4D5F-9FDF-D0CE32743A56}" type="datetimeFigureOut">
              <a:rPr lang="en-US" smtClean="0"/>
              <a:t>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1503EA-FBFF-4DA1-B128-0B55EA760253}" type="slidenum">
              <a:rPr lang="en-US" smtClean="0"/>
              <a:t>‹#›</a:t>
            </a:fld>
            <a:endParaRPr lang="en-US"/>
          </a:p>
        </p:txBody>
      </p:sp>
    </p:spTree>
    <p:extLst>
      <p:ext uri="{BB962C8B-B14F-4D97-AF65-F5344CB8AC3E}">
        <p14:creationId xmlns:p14="http://schemas.microsoft.com/office/powerpoint/2010/main" val="3684656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993E036-1259-4D5F-9FDF-D0CE32743A56}" type="datetimeFigureOut">
              <a:rPr lang="en-US" smtClean="0"/>
              <a:t>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1503EA-FBFF-4DA1-B128-0B55EA760253}" type="slidenum">
              <a:rPr lang="en-US" smtClean="0"/>
              <a:t>‹#›</a:t>
            </a:fld>
            <a:endParaRPr lang="en-US"/>
          </a:p>
        </p:txBody>
      </p:sp>
    </p:spTree>
    <p:extLst>
      <p:ext uri="{BB962C8B-B14F-4D97-AF65-F5344CB8AC3E}">
        <p14:creationId xmlns:p14="http://schemas.microsoft.com/office/powerpoint/2010/main" val="338754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93E036-1259-4D5F-9FDF-D0CE32743A56}" type="datetimeFigureOut">
              <a:rPr lang="en-US" smtClean="0"/>
              <a:t>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1503EA-FBFF-4DA1-B128-0B55EA760253}" type="slidenum">
              <a:rPr lang="en-US" smtClean="0"/>
              <a:t>‹#›</a:t>
            </a:fld>
            <a:endParaRPr lang="en-US"/>
          </a:p>
        </p:txBody>
      </p:sp>
    </p:spTree>
    <p:extLst>
      <p:ext uri="{BB962C8B-B14F-4D97-AF65-F5344CB8AC3E}">
        <p14:creationId xmlns:p14="http://schemas.microsoft.com/office/powerpoint/2010/main" val="721819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93E036-1259-4D5F-9FDF-D0CE32743A56}" type="datetimeFigureOut">
              <a:rPr lang="en-US" smtClean="0"/>
              <a:t>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1503EA-FBFF-4DA1-B128-0B55EA760253}" type="slidenum">
              <a:rPr lang="en-US" smtClean="0"/>
              <a:t>‹#›</a:t>
            </a:fld>
            <a:endParaRPr lang="en-US"/>
          </a:p>
        </p:txBody>
      </p:sp>
    </p:spTree>
    <p:extLst>
      <p:ext uri="{BB962C8B-B14F-4D97-AF65-F5344CB8AC3E}">
        <p14:creationId xmlns:p14="http://schemas.microsoft.com/office/powerpoint/2010/main" val="279762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93E036-1259-4D5F-9FDF-D0CE32743A56}" type="datetimeFigureOut">
              <a:rPr lang="en-US" smtClean="0"/>
              <a:t>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1503EA-FBFF-4DA1-B128-0B55EA760253}" type="slidenum">
              <a:rPr lang="en-US" smtClean="0"/>
              <a:t>‹#›</a:t>
            </a:fld>
            <a:endParaRPr lang="en-US"/>
          </a:p>
        </p:txBody>
      </p:sp>
    </p:spTree>
    <p:extLst>
      <p:ext uri="{BB962C8B-B14F-4D97-AF65-F5344CB8AC3E}">
        <p14:creationId xmlns:p14="http://schemas.microsoft.com/office/powerpoint/2010/main" val="3653498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93E036-1259-4D5F-9FDF-D0CE32743A56}" type="datetimeFigureOut">
              <a:rPr lang="en-US" smtClean="0"/>
              <a:t>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1503EA-FBFF-4DA1-B128-0B55EA760253}" type="slidenum">
              <a:rPr lang="en-US" smtClean="0"/>
              <a:t>‹#›</a:t>
            </a:fld>
            <a:endParaRPr lang="en-US"/>
          </a:p>
        </p:txBody>
      </p:sp>
    </p:spTree>
    <p:extLst>
      <p:ext uri="{BB962C8B-B14F-4D97-AF65-F5344CB8AC3E}">
        <p14:creationId xmlns:p14="http://schemas.microsoft.com/office/powerpoint/2010/main" val="2177915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93E036-1259-4D5F-9FDF-D0CE32743A56}" type="datetimeFigureOut">
              <a:rPr lang="en-US" smtClean="0"/>
              <a:t>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1503EA-FBFF-4DA1-B128-0B55EA760253}" type="slidenum">
              <a:rPr lang="en-US" smtClean="0"/>
              <a:t>‹#›</a:t>
            </a:fld>
            <a:endParaRPr lang="en-US"/>
          </a:p>
        </p:txBody>
      </p:sp>
    </p:spTree>
    <p:extLst>
      <p:ext uri="{BB962C8B-B14F-4D97-AF65-F5344CB8AC3E}">
        <p14:creationId xmlns:p14="http://schemas.microsoft.com/office/powerpoint/2010/main" val="849856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93E036-1259-4D5F-9FDF-D0CE32743A56}" type="datetimeFigureOut">
              <a:rPr lang="en-US" smtClean="0"/>
              <a:t>2/9/2019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1503EA-FBFF-4DA1-B128-0B55EA760253}" type="slidenum">
              <a:rPr lang="en-US" smtClean="0"/>
              <a:t>‹#›</a:t>
            </a:fld>
            <a:endParaRPr lang="en-US"/>
          </a:p>
        </p:txBody>
      </p:sp>
    </p:spTree>
    <p:extLst>
      <p:ext uri="{BB962C8B-B14F-4D97-AF65-F5344CB8AC3E}">
        <p14:creationId xmlns:p14="http://schemas.microsoft.com/office/powerpoint/2010/main" val="2260189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55D9B7-40CB-40D6-838E-135A8EDA09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9537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66956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8110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33564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18C7B8-739C-42DA-962B-D832FF652C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36120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17586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B8E921-71AA-445D-A6D5-CBCA02D3E2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71461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42609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45651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60759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08320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49152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67397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83165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9354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06161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15612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8183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5808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28775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61698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57318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42804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205054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18031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55276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64299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0005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20507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87541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7079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85858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7461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92962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540323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15065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B60AEA-AD81-43DB-980E-784938A9D4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93283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6DBB80-DFD8-4C5C-9C49-1ADEEBFA57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597551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141659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177154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232973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098366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407093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549637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024631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73380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17155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222401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6704</TotalTime>
  <Words>3308</Words>
  <Application>Microsoft Office PowerPoint</Application>
  <PresentationFormat>Widescreen</PresentationFormat>
  <Paragraphs>142</Paragraphs>
  <Slides>48</Slides>
  <Notes>48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Calibri Light</vt:lpstr>
      <vt:lpstr>High Tower Text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Pushing Creativity &amp; Innovation in 2018</dc:title>
  <dc:creator>Diemel Doug</dc:creator>
  <cp:lastModifiedBy>Diemel Doug</cp:lastModifiedBy>
  <cp:revision>107</cp:revision>
  <dcterms:created xsi:type="dcterms:W3CDTF">2018-01-12T19:09:36Z</dcterms:created>
  <dcterms:modified xsi:type="dcterms:W3CDTF">2019-02-09T19:20:23Z</dcterms:modified>
</cp:coreProperties>
</file>